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notesMasterIdLst>
    <p:notesMasterId r:id="rId7"/>
  </p:notesMasterIdLst>
  <p:sldSz cx="9144000" cy="5143500"/>
  <p:notesSz cx="5143500" cy="9144000"/>
  <p:embeddedFontLst>
    <p:embeddedFont>
      <p:font typeface="Barlow"/>
      <p:regular r:id="rId12"/>
    </p:embeddedFont>
    <p:embeddedFont>
      <p:font typeface="Barlow"/>
      <p:regular r:id="rId13"/>
    </p:embeddedFont>
    <p:embeddedFont>
      <p:font typeface="Barlow"/>
      <p:regular r:id="rId14"/>
    </p:embeddedFont>
    <p:embeddedFont>
      <p:font typeface="Barlow"/>
      <p:regular r:id="rId15"/>
    </p:embeddedFont>
    <p:embeddedFont>
      <p:font typeface="Montserrat"/>
      <p:regular r:id="rId16"/>
    </p:embeddedFont>
    <p:embeddedFont>
      <p:font typeface="Montserrat"/>
      <p:regular r:id="rId17"/>
    </p:embeddedFont>
    <p:embeddedFont>
      <p:font typeface="Montserrat"/>
      <p:regular r:id="rId18"/>
    </p:embeddedFont>
    <p:embeddedFont>
      <p:font typeface="Montserrat"/>
      <p:regular r:id="rId19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2" Type="http://schemas.openxmlformats.org/officeDocument/2006/relationships/font" Target="fonts/font1.fntdata"/><Relationship Id="rId13" Type="http://schemas.openxmlformats.org/officeDocument/2006/relationships/font" Target="fonts/font2.fntdata"/><Relationship Id="rId14" Type="http://schemas.openxmlformats.org/officeDocument/2006/relationships/font" Target="fonts/font3.fntdata"/><Relationship Id="rId15" Type="http://schemas.openxmlformats.org/officeDocument/2006/relationships/font" Target="fonts/font4.fntdata"/><Relationship Id="rId16" Type="http://schemas.openxmlformats.org/officeDocument/2006/relationships/font" Target="fonts/font5.fntdata"/><Relationship Id="rId17" Type="http://schemas.openxmlformats.org/officeDocument/2006/relationships/font" Target="fonts/font6.fntdata"/><Relationship Id="rId18" Type="http://schemas.openxmlformats.org/officeDocument/2006/relationships/font" Target="fonts/font7.fntdata"/><Relationship Id="rId19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02-1.png"/><Relationship Id="rId2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03-1.png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04-1.png"/><Relationship Id="rId2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05-1.png"/><Relationship Id="rId2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06-1.png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sv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5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sv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6.xml"/><Relationship Id="rId7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3550" y="0"/>
            <a:ext cx="360045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994172" y="1358131"/>
            <a:ext cx="3726582" cy="389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050"/>
              </a:lnSpc>
              <a:buNone/>
            </a:pPr>
            <a:r>
              <a:rPr lang="en-US" sz="245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Darius: The Persian Crunch</a:t>
            </a:r>
            <a:endParaRPr lang="en-US" sz="2450" dirty="0"/>
          </a:p>
        </p:txBody>
      </p:sp>
      <p:sp>
        <p:nvSpPr>
          <p:cNvPr id="4" name="Text 1"/>
          <p:cNvSpPr/>
          <p:nvPr/>
        </p:nvSpPr>
        <p:spPr>
          <a:xfrm>
            <a:off x="473943" y="1925538"/>
            <a:ext cx="4767114" cy="1895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450"/>
              </a:lnSpc>
              <a:buNone/>
            </a:pPr>
            <a:r>
              <a:rPr lang="en-US" sz="900" i="1" dirty="0">
                <a:solidFill>
                  <a:srgbClr val="75BA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Crispy Persian Heritage. Global Fusion.</a:t>
            </a:r>
            <a:endParaRPr lang="en-US" sz="900" dirty="0"/>
          </a:p>
        </p:txBody>
      </p:sp>
      <p:sp>
        <p:nvSpPr>
          <p:cNvPr id="5" name="Text 2"/>
          <p:cNvSpPr/>
          <p:nvPr/>
        </p:nvSpPr>
        <p:spPr>
          <a:xfrm>
            <a:off x="473943" y="2248346"/>
            <a:ext cx="4767114" cy="9476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450"/>
              </a:lnSpc>
              <a:buNone/>
            </a:pPr>
            <a:r>
              <a:rPr lang="en-US" sz="9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From the empire of Darius the Great — who unified the ancient world through vision, innovation, and cultural mastery — comes a new culinary reign. </a:t>
            </a:r>
            <a:pPr algn="ctr" indent="0" marL="0">
              <a:lnSpc>
                <a:spcPts val="1450"/>
              </a:lnSpc>
              <a:buNone/>
            </a:pPr>
            <a:r>
              <a:rPr lang="en-US" sz="900" b="1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Darius: The Persian Crunch</a:t>
            </a:r>
            <a:pPr algn="ctr" indent="0" marL="0">
              <a:lnSpc>
                <a:spcPts val="1450"/>
              </a:lnSpc>
              <a:buNone/>
            </a:pPr>
            <a:r>
              <a:rPr lang="en-US" sz="9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brings the art of tahdig, Persia's most beloved crispy rice tradition, to the streets of Beverly Hills. Fully customizable. Boldly global. Unmistakably Persian.</a:t>
            </a:r>
            <a:endParaRPr lang="en-US" sz="900" dirty="0"/>
          </a:p>
        </p:txBody>
      </p:sp>
      <p:sp>
        <p:nvSpPr>
          <p:cNvPr id="6" name="Text 3"/>
          <p:cNvSpPr/>
          <p:nvPr/>
        </p:nvSpPr>
        <p:spPr>
          <a:xfrm>
            <a:off x="651644" y="3462561"/>
            <a:ext cx="4589413" cy="1895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450"/>
              </a:lnSpc>
              <a:buNone/>
            </a:pPr>
            <a:r>
              <a:rPr lang="en-US" sz="9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"Choose your tahdig. Rule your plate."</a:t>
            </a:r>
            <a:endParaRPr lang="en-US" sz="900" dirty="0"/>
          </a:p>
        </p:txBody>
      </p:sp>
      <p:sp>
        <p:nvSpPr>
          <p:cNvPr id="7" name="Shape 4"/>
          <p:cNvSpPr/>
          <p:nvPr/>
        </p:nvSpPr>
        <p:spPr>
          <a:xfrm>
            <a:off x="473943" y="3329285"/>
            <a:ext cx="14288" cy="456084"/>
          </a:xfrm>
          <a:prstGeom prst="rect">
            <a:avLst/>
          </a:prstGeom>
          <a:solidFill>
            <a:srgbClr val="75BAE6"/>
          </a:solidFill>
          <a:ln/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73943" y="500211"/>
            <a:ext cx="1213098" cy="222647"/>
          </a:xfrm>
          <a:prstGeom prst="roundRect">
            <a:avLst>
              <a:gd name="adj" fmla="val 63861"/>
            </a:avLst>
          </a:prstGeom>
          <a:solidFill>
            <a:srgbClr val="D4E9F7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45009" y="564133"/>
            <a:ext cx="94729" cy="94729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87065" y="535707"/>
            <a:ext cx="928911" cy="151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150"/>
              </a:lnSpc>
              <a:buNone/>
            </a:pPr>
            <a:r>
              <a:rPr lang="en-US" sz="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OPPORTUNITY</a:t>
            </a:r>
            <a:endParaRPr lang="en-US" sz="700" dirty="0"/>
          </a:p>
        </p:txBody>
      </p:sp>
      <p:sp>
        <p:nvSpPr>
          <p:cNvPr id="5" name="Text 2"/>
          <p:cNvSpPr/>
          <p:nvPr/>
        </p:nvSpPr>
        <p:spPr>
          <a:xfrm>
            <a:off x="473943" y="770186"/>
            <a:ext cx="4800451" cy="389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50"/>
              </a:lnSpc>
              <a:buNone/>
            </a:pPr>
            <a:r>
              <a:rPr lang="en-US" sz="245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A Royal Market Hiding in Plain Sight</a:t>
            </a:r>
            <a:endParaRPr lang="en-US" sz="2450" dirty="0"/>
          </a:p>
        </p:txBody>
      </p:sp>
      <p:sp>
        <p:nvSpPr>
          <p:cNvPr id="6" name="Text 3"/>
          <p:cNvSpPr/>
          <p:nvPr/>
        </p:nvSpPr>
        <p:spPr>
          <a:xfrm>
            <a:off x="473943" y="1444228"/>
            <a:ext cx="4377779" cy="11371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450"/>
              </a:lnSpc>
              <a:buNone/>
            </a:pPr>
            <a:r>
              <a:rPr lang="en-US" sz="9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Beverly Hills sits at the intersection of </a:t>
            </a:r>
            <a:pPr algn="l" indent="0" marL="0">
              <a:lnSpc>
                <a:spcPts val="1450"/>
              </a:lnSpc>
              <a:buNone/>
            </a:pPr>
            <a:r>
              <a:rPr lang="en-US" sz="900" b="1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extreme affluence</a:t>
            </a:r>
            <a:pPr algn="l" indent="0" marL="0">
              <a:lnSpc>
                <a:spcPts val="1450"/>
              </a:lnSpc>
              <a:buNone/>
            </a:pPr>
            <a:r>
              <a:rPr lang="en-US" sz="9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and </a:t>
            </a:r>
            <a:pPr algn="l" indent="0" marL="0">
              <a:lnSpc>
                <a:spcPts val="1450"/>
              </a:lnSpc>
              <a:buNone/>
            </a:pPr>
            <a:r>
              <a:rPr lang="en-US" sz="900" b="1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extraordinary cultural diversity</a:t>
            </a:r>
            <a:pPr algn="l" indent="0" marL="0">
              <a:lnSpc>
                <a:spcPts val="1450"/>
              </a:lnSpc>
              <a:buNone/>
            </a:pPr>
            <a:r>
              <a:rPr lang="en-US" sz="9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. With a median household income exceeding $150,000 and one of the highest concentrations of Iranian-American residents in the nation — locally known as </a:t>
            </a:r>
            <a:pPr algn="l" indent="0" marL="0">
              <a:lnSpc>
                <a:spcPts val="1450"/>
              </a:lnSpc>
              <a:buNone/>
            </a:pPr>
            <a:r>
              <a:rPr lang="en-US" sz="900" b="1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Tehrangeles</a:t>
            </a:r>
            <a:pPr algn="l" indent="0" marL="0">
              <a:lnSpc>
                <a:spcPts val="1450"/>
              </a:lnSpc>
              <a:buNone/>
            </a:pPr>
            <a:r>
              <a:rPr lang="en-US" sz="9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— the demand for premium, authentic Persian cuisine has never been stronger or less served at street level.</a:t>
            </a:r>
            <a:endParaRPr lang="en-US" sz="900" dirty="0"/>
          </a:p>
        </p:txBody>
      </p:sp>
      <p:sp>
        <p:nvSpPr>
          <p:cNvPr id="7" name="Text 4"/>
          <p:cNvSpPr/>
          <p:nvPr/>
        </p:nvSpPr>
        <p:spPr>
          <a:xfrm>
            <a:off x="473943" y="2688059"/>
            <a:ext cx="4377779" cy="9476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450"/>
              </a:lnSpc>
              <a:buNone/>
            </a:pPr>
            <a:r>
              <a:rPr lang="en-US" sz="9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greater Los Angeles Persian community numbers over </a:t>
            </a:r>
            <a:pPr algn="l" indent="0" marL="0">
              <a:lnSpc>
                <a:spcPts val="1450"/>
              </a:lnSpc>
              <a:buNone/>
            </a:pPr>
            <a:r>
              <a:rPr lang="en-US" sz="900" b="1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700,000</a:t>
            </a:r>
            <a:pPr algn="l" indent="0" marL="0">
              <a:lnSpc>
                <a:spcPts val="1450"/>
              </a:lnSpc>
              <a:buNone/>
            </a:pPr>
            <a:r>
              <a:rPr lang="en-US" sz="9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, with Beverly Hills alone housing an estimated </a:t>
            </a:r>
            <a:pPr algn="l" indent="0" marL="0">
              <a:lnSpc>
                <a:spcPts val="1450"/>
              </a:lnSpc>
              <a:buNone/>
            </a:pPr>
            <a:r>
              <a:rPr lang="en-US" sz="900" b="1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20–25%</a:t>
            </a:r>
            <a:pPr algn="l" indent="0" marL="0">
              <a:lnSpc>
                <a:spcPts val="1450"/>
              </a:lnSpc>
              <a:buNone/>
            </a:pPr>
            <a:r>
              <a:rPr lang="en-US" sz="9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Iranian-American population. These are customers who know tahdig, love it deeply, and have waited decades for someone to serve it with the premium experience it deserves.</a:t>
            </a:r>
            <a:endParaRPr lang="en-US" sz="900" dirty="0"/>
          </a:p>
        </p:txBody>
      </p:sp>
      <p:sp>
        <p:nvSpPr>
          <p:cNvPr id="8" name="Shape 5"/>
          <p:cNvSpPr/>
          <p:nvPr/>
        </p:nvSpPr>
        <p:spPr>
          <a:xfrm>
            <a:off x="5060231" y="1337593"/>
            <a:ext cx="3699793" cy="2479328"/>
          </a:xfrm>
          <a:prstGeom prst="roundRect">
            <a:avLst>
              <a:gd name="adj" fmla="val 11470"/>
            </a:avLst>
          </a:prstGeom>
          <a:solidFill>
            <a:srgbClr val="063E5F"/>
          </a:solidFill>
          <a:ln/>
        </p:spPr>
      </p:sp>
      <p:sp>
        <p:nvSpPr>
          <p:cNvPr id="9" name="Text 6"/>
          <p:cNvSpPr/>
          <p:nvPr/>
        </p:nvSpPr>
        <p:spPr>
          <a:xfrm>
            <a:off x="5178698" y="1530102"/>
            <a:ext cx="1657350" cy="3909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050"/>
              </a:lnSpc>
              <a:buNone/>
            </a:pPr>
            <a:r>
              <a:rPr lang="en-US" sz="3050" b="1" dirty="0">
                <a:solidFill>
                  <a:srgbClr val="FFFF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700K+</a:t>
            </a:r>
            <a:endParaRPr lang="en-US" sz="3050" dirty="0"/>
          </a:p>
        </p:txBody>
      </p:sp>
      <p:sp>
        <p:nvSpPr>
          <p:cNvPr id="10" name="Text 7"/>
          <p:cNvSpPr/>
          <p:nvPr/>
        </p:nvSpPr>
        <p:spPr>
          <a:xfrm>
            <a:off x="5178698" y="2069157"/>
            <a:ext cx="1657350" cy="3896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Persian-Americans in LA</a:t>
            </a:r>
            <a:endParaRPr lang="en-US" sz="1200" dirty="0"/>
          </a:p>
        </p:txBody>
      </p:sp>
      <p:sp>
        <p:nvSpPr>
          <p:cNvPr id="11" name="Text 8"/>
          <p:cNvSpPr/>
          <p:nvPr/>
        </p:nvSpPr>
        <p:spPr>
          <a:xfrm>
            <a:off x="6984132" y="1530102"/>
            <a:ext cx="1657424" cy="3909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050"/>
              </a:lnSpc>
              <a:buNone/>
            </a:pPr>
            <a:r>
              <a:rPr lang="en-US" sz="3050" b="1" dirty="0">
                <a:solidFill>
                  <a:srgbClr val="FFFF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25%</a:t>
            </a:r>
            <a:endParaRPr lang="en-US" sz="3050" dirty="0"/>
          </a:p>
        </p:txBody>
      </p:sp>
      <p:sp>
        <p:nvSpPr>
          <p:cNvPr id="12" name="Text 9"/>
          <p:cNvSpPr/>
          <p:nvPr/>
        </p:nvSpPr>
        <p:spPr>
          <a:xfrm>
            <a:off x="6984132" y="2069157"/>
            <a:ext cx="1657424" cy="3896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Beverly Hills Iranian Residents</a:t>
            </a:r>
            <a:endParaRPr lang="en-US" sz="1200" dirty="0"/>
          </a:p>
        </p:txBody>
      </p:sp>
      <p:sp>
        <p:nvSpPr>
          <p:cNvPr id="13" name="Text 10"/>
          <p:cNvSpPr/>
          <p:nvPr/>
        </p:nvSpPr>
        <p:spPr>
          <a:xfrm>
            <a:off x="5178698" y="2754957"/>
            <a:ext cx="1657350" cy="3909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050"/>
              </a:lnSpc>
              <a:buNone/>
            </a:pPr>
            <a:r>
              <a:rPr lang="en-US" sz="3050" b="1" dirty="0">
                <a:solidFill>
                  <a:srgbClr val="FFFF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$150K+</a:t>
            </a:r>
            <a:endParaRPr lang="en-US" sz="3050" dirty="0"/>
          </a:p>
        </p:txBody>
      </p:sp>
      <p:sp>
        <p:nvSpPr>
          <p:cNvPr id="14" name="Text 11"/>
          <p:cNvSpPr/>
          <p:nvPr/>
        </p:nvSpPr>
        <p:spPr>
          <a:xfrm>
            <a:off x="5178698" y="3294013"/>
            <a:ext cx="1657350" cy="3896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Median Household Income</a:t>
            </a:r>
            <a:endParaRPr lang="en-US" sz="1200" dirty="0"/>
          </a:p>
        </p:txBody>
      </p:sp>
      <p:sp>
        <p:nvSpPr>
          <p:cNvPr id="15" name="Text 12"/>
          <p:cNvSpPr/>
          <p:nvPr/>
        </p:nvSpPr>
        <p:spPr>
          <a:xfrm>
            <a:off x="6984132" y="2754957"/>
            <a:ext cx="1657424" cy="3909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050"/>
              </a:lnSpc>
              <a:buNone/>
            </a:pPr>
            <a:r>
              <a:rPr lang="en-US" sz="3050" b="1" dirty="0">
                <a:solidFill>
                  <a:srgbClr val="FFFF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$18B</a:t>
            </a:r>
            <a:endParaRPr lang="en-US" sz="3050" dirty="0"/>
          </a:p>
        </p:txBody>
      </p:sp>
      <p:sp>
        <p:nvSpPr>
          <p:cNvPr id="16" name="Text 13"/>
          <p:cNvSpPr/>
          <p:nvPr/>
        </p:nvSpPr>
        <p:spPr>
          <a:xfrm>
            <a:off x="7033320" y="3294013"/>
            <a:ext cx="1558975" cy="1948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LA Food Truck Market</a:t>
            </a:r>
            <a:endParaRPr lang="en-US" sz="1200" dirty="0"/>
          </a:p>
        </p:txBody>
      </p:sp>
      <p:sp>
        <p:nvSpPr>
          <p:cNvPr id="17" name="Shape 14"/>
          <p:cNvSpPr/>
          <p:nvPr/>
        </p:nvSpPr>
        <p:spPr>
          <a:xfrm>
            <a:off x="473943" y="3950196"/>
            <a:ext cx="8196114" cy="693018"/>
          </a:xfrm>
          <a:prstGeom prst="roundRect">
            <a:avLst>
              <a:gd name="adj" fmla="val 25646"/>
            </a:avLst>
          </a:prstGeom>
          <a:solidFill>
            <a:srgbClr val="B6D6FC"/>
          </a:solidFill>
          <a:ln/>
        </p:spPr>
      </p:sp>
      <p:pic>
        <p:nvPicPr>
          <p:cNvPr id="18" name="Image 1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410" y="4127971"/>
            <a:ext cx="148084" cy="118467"/>
          </a:xfrm>
          <a:prstGeom prst="rect">
            <a:avLst/>
          </a:prstGeom>
        </p:spPr>
      </p:pic>
      <p:sp>
        <p:nvSpPr>
          <p:cNvPr id="19" name="Text 15"/>
          <p:cNvSpPr/>
          <p:nvPr/>
        </p:nvSpPr>
        <p:spPr>
          <a:xfrm>
            <a:off x="858962" y="4098280"/>
            <a:ext cx="7692628" cy="3790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45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gap is clear: traditional Persian food exists in sit-down restaurants — but no one has elevated it to a premium, Instagram-worthy, customizable street food experience. Until now.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66502" y="338956"/>
            <a:ext cx="977131" cy="227558"/>
          </a:xfrm>
          <a:prstGeom prst="roundRect">
            <a:avLst>
              <a:gd name="adj" fmla="val 61507"/>
            </a:avLst>
          </a:prstGeom>
          <a:noFill/>
          <a:ln w="4763">
            <a:solidFill>
              <a:srgbClr val="75BAE6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41213" y="378693"/>
            <a:ext cx="827708" cy="1480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150"/>
              </a:lnSpc>
              <a:buNone/>
            </a:pPr>
            <a:r>
              <a:rPr lang="en-US" sz="700" dirty="0">
                <a:solidFill>
                  <a:srgbClr val="75BA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EXPERIENCE</a:t>
            </a:r>
            <a:endParaRPr lang="en-US" sz="700" dirty="0"/>
          </a:p>
        </p:txBody>
      </p:sp>
      <p:sp>
        <p:nvSpPr>
          <p:cNvPr id="4" name="Text 2"/>
          <p:cNvSpPr/>
          <p:nvPr/>
        </p:nvSpPr>
        <p:spPr>
          <a:xfrm>
            <a:off x="466502" y="612428"/>
            <a:ext cx="6016749" cy="3836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Build Your Reign — Three Steps to Perfection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466502" y="1168301"/>
            <a:ext cx="8210996" cy="5552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450"/>
              </a:lnSpc>
              <a:buNone/>
            </a:pPr>
            <a:r>
              <a:rPr lang="en-US" sz="9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Every order is a canvas. Guests choose their crispy tahdig base, select a globally-inspired protein, and finish with a signature side — creating a meal that is entirely their own. Premium ingredients, intentional pairings, and a price point that reflects the craft: </a:t>
            </a:r>
            <a:pPr algn="l" indent="0" marL="0">
              <a:lnSpc>
                <a:spcPts val="1450"/>
              </a:lnSpc>
              <a:buNone/>
            </a:pPr>
            <a:r>
              <a:rPr lang="en-US" sz="900" b="1" dirty="0">
                <a:solidFill>
                  <a:srgbClr val="2589C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$17–$26 per build-your-own bowl.</a:t>
            </a:r>
            <a:endParaRPr lang="en-US" sz="9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6502" y="1852613"/>
            <a:ext cx="1531962" cy="94677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466502" y="2942853"/>
            <a:ext cx="1783779" cy="1917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Step 1 — Choose Your Base</a:t>
            </a:r>
            <a:endParaRPr lang="en-US" sz="1200" dirty="0"/>
          </a:p>
        </p:txBody>
      </p:sp>
      <p:sp>
        <p:nvSpPr>
          <p:cNvPr id="8" name="Text 5"/>
          <p:cNvSpPr/>
          <p:nvPr/>
        </p:nvSpPr>
        <p:spPr>
          <a:xfrm>
            <a:off x="466502" y="3203451"/>
            <a:ext cx="2641327" cy="11907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1450"/>
              </a:lnSpc>
              <a:buSzPct val="100000"/>
              <a:buChar char="•"/>
            </a:pPr>
            <a:r>
              <a:rPr lang="en-US" sz="900" b="1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Crispy Rice Tahdig</a:t>
            </a:r>
            <a:pPr algn="l" marL="342900" indent="-342900">
              <a:lnSpc>
                <a:spcPts val="1450"/>
              </a:lnSpc>
              <a:buSzPct val="100000"/>
              <a:buChar char="•"/>
            </a:pPr>
            <a:r>
              <a:rPr lang="en-US" sz="9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— the classic, golden and crackling</a:t>
            </a:r>
            <a:endParaRPr lang="en-US" sz="900" dirty="0"/>
          </a:p>
          <a:p>
            <a:pPr algn="l" marL="342900" indent="-342900">
              <a:lnSpc>
                <a:spcPts val="1450"/>
              </a:lnSpc>
              <a:buSzPct val="100000"/>
              <a:buChar char="•"/>
            </a:pPr>
            <a:r>
              <a:rPr lang="en-US" sz="900" b="1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Crispy Bread Tahdig</a:t>
            </a:r>
            <a:pPr algn="l" marL="342900" indent="-342900">
              <a:lnSpc>
                <a:spcPts val="1450"/>
              </a:lnSpc>
              <a:buSzPct val="100000"/>
              <a:buChar char="•"/>
            </a:pPr>
            <a:r>
              <a:rPr lang="en-US" sz="9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— lavash-lined, smoky and rich</a:t>
            </a:r>
            <a:endParaRPr lang="en-US" sz="900" dirty="0"/>
          </a:p>
          <a:p>
            <a:pPr algn="l" marL="342900" indent="-342900">
              <a:lnSpc>
                <a:spcPts val="1450"/>
              </a:lnSpc>
              <a:buSzPct val="100000"/>
              <a:buChar char="•"/>
            </a:pPr>
            <a:r>
              <a:rPr lang="en-US" sz="900" b="1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Crispy Potato Tahdig</a:t>
            </a:r>
            <a:pPr algn="l" marL="342900" indent="-342900">
              <a:lnSpc>
                <a:spcPts val="1450"/>
              </a:lnSpc>
              <a:buSzPct val="100000"/>
              <a:buChar char="•"/>
            </a:pPr>
            <a:r>
              <a:rPr lang="en-US" sz="9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— hearty, caramelized, deeply savory</a:t>
            </a:r>
            <a:endParaRPr lang="en-US" sz="900" dirty="0"/>
          </a:p>
        </p:txBody>
      </p:sp>
      <p:pic>
        <p:nvPicPr>
          <p:cNvPr id="9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299" y="1852613"/>
            <a:ext cx="1531962" cy="94677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3251299" y="2942853"/>
            <a:ext cx="1974652" cy="1917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Step 2 — Choose Your Protein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3251299" y="3203451"/>
            <a:ext cx="2641327" cy="16010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1450"/>
              </a:lnSpc>
              <a:buSzPct val="100000"/>
              <a:buChar char="•"/>
            </a:pPr>
            <a:r>
              <a:rPr lang="en-US" sz="900" b="1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Crispy Tofu</a:t>
            </a:r>
            <a:pPr algn="l" marL="342900" indent="-342900">
              <a:lnSpc>
                <a:spcPts val="1450"/>
              </a:lnSpc>
              <a:buSzPct val="100000"/>
              <a:buChar char="•"/>
            </a:pPr>
            <a:r>
              <a:rPr lang="en-US" sz="9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— vegan, glazed in saffron citrus</a:t>
            </a:r>
            <a:endParaRPr lang="en-US" sz="900" dirty="0"/>
          </a:p>
          <a:p>
            <a:pPr algn="l" marL="342900" indent="-342900">
              <a:lnSpc>
                <a:spcPts val="1450"/>
              </a:lnSpc>
              <a:buSzPct val="100000"/>
              <a:buChar char="•"/>
            </a:pPr>
            <a:r>
              <a:rPr lang="en-US" sz="900" b="1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Ropa Vieja</a:t>
            </a:r>
            <a:pPr algn="l" marL="342900" indent="-342900">
              <a:lnSpc>
                <a:spcPts val="1450"/>
              </a:lnSpc>
              <a:buSzPct val="100000"/>
              <a:buChar char="•"/>
            </a:pPr>
            <a:r>
              <a:rPr lang="en-US" sz="9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— slow-braised Cuban-Persian fusion</a:t>
            </a:r>
            <a:endParaRPr lang="en-US" sz="900" dirty="0"/>
          </a:p>
          <a:p>
            <a:pPr algn="l" marL="342900" indent="-342900">
              <a:lnSpc>
                <a:spcPts val="1450"/>
              </a:lnSpc>
              <a:buSzPct val="100000"/>
              <a:buChar char="•"/>
            </a:pPr>
            <a:r>
              <a:rPr lang="en-US" sz="900" b="1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Sashimi / Poke</a:t>
            </a:r>
            <a:pPr algn="l" marL="342900" indent="-342900">
              <a:lnSpc>
                <a:spcPts val="1450"/>
              </a:lnSpc>
              <a:buSzPct val="100000"/>
              <a:buChar char="•"/>
            </a:pPr>
            <a:r>
              <a:rPr lang="en-US" sz="9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— luxury oceanic freshness</a:t>
            </a:r>
            <a:endParaRPr lang="en-US" sz="900" dirty="0"/>
          </a:p>
          <a:p>
            <a:pPr algn="l" marL="342900" indent="-342900">
              <a:lnSpc>
                <a:spcPts val="1450"/>
              </a:lnSpc>
              <a:buSzPct val="100000"/>
              <a:buChar char="•"/>
            </a:pPr>
            <a:r>
              <a:rPr lang="en-US" sz="900" b="1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Fesenjoon Stew</a:t>
            </a:r>
            <a:pPr algn="l" marL="342900" indent="-342900">
              <a:lnSpc>
                <a:spcPts val="1450"/>
              </a:lnSpc>
              <a:buSzPct val="100000"/>
              <a:buChar char="•"/>
            </a:pPr>
            <a:r>
              <a:rPr lang="en-US" sz="9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— pomegranate walnut, deeply Persian</a:t>
            </a:r>
            <a:endParaRPr lang="en-US" sz="900" dirty="0"/>
          </a:p>
        </p:txBody>
      </p:sp>
      <p:pic>
        <p:nvPicPr>
          <p:cNvPr id="12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6097" y="1852613"/>
            <a:ext cx="1531962" cy="946770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6036097" y="2942853"/>
            <a:ext cx="1776859" cy="1917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Step 3 — Choose Your Side</a:t>
            </a:r>
            <a:endParaRPr lang="en-US" sz="1200" dirty="0"/>
          </a:p>
        </p:txBody>
      </p:sp>
      <p:sp>
        <p:nvSpPr>
          <p:cNvPr id="14" name="Text 9"/>
          <p:cNvSpPr/>
          <p:nvPr/>
        </p:nvSpPr>
        <p:spPr>
          <a:xfrm>
            <a:off x="6036097" y="3203451"/>
            <a:ext cx="2641327" cy="7804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1450"/>
              </a:lnSpc>
              <a:buSzPct val="100000"/>
              <a:buChar char="•"/>
            </a:pPr>
            <a:r>
              <a:rPr lang="en-US" sz="900" b="1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Persian Yogurt</a:t>
            </a:r>
            <a:pPr algn="l" marL="342900" indent="-342900">
              <a:lnSpc>
                <a:spcPts val="1450"/>
              </a:lnSpc>
              <a:buSzPct val="100000"/>
              <a:buChar char="•"/>
            </a:pPr>
            <a:r>
              <a:rPr lang="en-US" sz="9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— cooling, herb-flecked, house-made</a:t>
            </a:r>
            <a:endParaRPr lang="en-US" sz="900" dirty="0"/>
          </a:p>
          <a:p>
            <a:pPr algn="l" marL="342900" indent="-342900">
              <a:lnSpc>
                <a:spcPts val="1450"/>
              </a:lnSpc>
              <a:buSzPct val="100000"/>
              <a:buChar char="•"/>
            </a:pPr>
            <a:r>
              <a:rPr lang="en-US" sz="900" b="1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Seaweed Salad</a:t>
            </a:r>
            <a:pPr algn="l" marL="342900" indent="-342900">
              <a:lnSpc>
                <a:spcPts val="1450"/>
              </a:lnSpc>
              <a:buSzPct val="100000"/>
              <a:buChar char="•"/>
            </a:pPr>
            <a:r>
              <a:rPr lang="en-US" sz="9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— umami-bright, a nod to global fusion</a:t>
            </a:r>
            <a:endParaRPr lang="en-US" sz="900" dirty="0"/>
          </a:p>
        </p:txBody>
      </p:sp>
      <p:sp>
        <p:nvSpPr>
          <p:cNvPr id="15" name="Text 10"/>
          <p:cNvSpPr/>
          <p:nvPr/>
        </p:nvSpPr>
        <p:spPr>
          <a:xfrm>
            <a:off x="6036097" y="4052739"/>
            <a:ext cx="2641327" cy="1850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450"/>
              </a:lnSpc>
              <a:buNone/>
            </a:pPr>
            <a:r>
              <a:rPr lang="en-US" sz="9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Average ticket: </a:t>
            </a:r>
            <a:pPr algn="l" indent="0" marL="0">
              <a:lnSpc>
                <a:spcPts val="1450"/>
              </a:lnSpc>
              <a:buNone/>
            </a:pPr>
            <a:r>
              <a:rPr lang="en-US" sz="900" b="1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~$21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44326" y="314251"/>
            <a:ext cx="960165" cy="204192"/>
          </a:xfrm>
          <a:prstGeom prst="roundRect">
            <a:avLst>
              <a:gd name="adj" fmla="val 65281"/>
            </a:avLst>
          </a:prstGeom>
          <a:solidFill>
            <a:srgbClr val="D4E9F7"/>
          </a:solidFill>
          <a:ln/>
        </p:spPr>
      </p:sp>
      <p:sp>
        <p:nvSpPr>
          <p:cNvPr id="3" name="Text 1"/>
          <p:cNvSpPr/>
          <p:nvPr/>
        </p:nvSpPr>
        <p:spPr>
          <a:xfrm>
            <a:off x="510927" y="347514"/>
            <a:ext cx="826963" cy="1376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050"/>
              </a:lnSpc>
              <a:buNone/>
            </a:pPr>
            <a:r>
              <a:rPr lang="en-US" sz="6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BUSINESS MODEL</a:t>
            </a:r>
            <a:endParaRPr lang="en-US" sz="650" dirty="0"/>
          </a:p>
        </p:txBody>
      </p:sp>
      <p:sp>
        <p:nvSpPr>
          <p:cNvPr id="4" name="Text 2"/>
          <p:cNvSpPr/>
          <p:nvPr/>
        </p:nvSpPr>
        <p:spPr>
          <a:xfrm>
            <a:off x="444326" y="560040"/>
            <a:ext cx="4070970" cy="3653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23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Revenue, Reach &amp; Traction Plan</a:t>
            </a:r>
            <a:endParaRPr lang="en-US" sz="2300" dirty="0"/>
          </a:p>
        </p:txBody>
      </p:sp>
      <p:sp>
        <p:nvSpPr>
          <p:cNvPr id="5" name="Text 3"/>
          <p:cNvSpPr/>
          <p:nvPr/>
        </p:nvSpPr>
        <p:spPr>
          <a:xfrm>
            <a:off x="444326" y="1185714"/>
            <a:ext cx="1539776" cy="1826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115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Three Revenue Streams</a:t>
            </a:r>
            <a:endParaRPr lang="en-US" sz="1150" dirty="0"/>
          </a:p>
        </p:txBody>
      </p:sp>
      <p:sp>
        <p:nvSpPr>
          <p:cNvPr id="6" name="Shape 4"/>
          <p:cNvSpPr/>
          <p:nvPr/>
        </p:nvSpPr>
        <p:spPr>
          <a:xfrm>
            <a:off x="444326" y="1485528"/>
            <a:ext cx="3992166" cy="1063526"/>
          </a:xfrm>
          <a:prstGeom prst="roundRect">
            <a:avLst>
              <a:gd name="adj" fmla="val 6448"/>
            </a:avLst>
          </a:prstGeom>
          <a:solidFill>
            <a:srgbClr val="FFFFFF"/>
          </a:solidFill>
          <a:ln w="14288">
            <a:solidFill>
              <a:srgbClr val="BACFDD"/>
            </a:solidFill>
            <a:prstDash val="solid"/>
          </a:ln>
        </p:spPr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039" y="1485528"/>
            <a:ext cx="57150" cy="1063526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612502" y="1610841"/>
            <a:ext cx="1461567" cy="1922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1150" b="1" dirty="0">
                <a:solidFill>
                  <a:srgbClr val="000000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🚚</a:t>
            </a:r>
            <a:pPr algn="l" indent="0" marL="0">
              <a:lnSpc>
                <a:spcPts val="1400"/>
              </a:lnSpc>
              <a:buNone/>
            </a:pPr>
            <a:r>
              <a:rPr lang="en-US" sz="115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 Daily Truck Sales</a:t>
            </a:r>
            <a:endParaRPr lang="en-US" sz="1150" dirty="0"/>
          </a:p>
        </p:txBody>
      </p:sp>
      <p:sp>
        <p:nvSpPr>
          <p:cNvPr id="9" name="Text 6"/>
          <p:cNvSpPr/>
          <p:nvPr/>
        </p:nvSpPr>
        <p:spPr>
          <a:xfrm>
            <a:off x="612502" y="1907158"/>
            <a:ext cx="3698677" cy="5165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350"/>
              </a:lnSpc>
              <a:buNone/>
            </a:pPr>
            <a:r>
              <a:rPr lang="en-US" sz="8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Prime Beverly Hills locations — Rodeo Drive corridor, Century City, and high-traffic lunch corridors. Target 80–120 covers per day at ~$21 average.</a:t>
            </a:r>
            <a:endParaRPr lang="en-US" sz="850" dirty="0"/>
          </a:p>
        </p:txBody>
      </p:sp>
      <p:sp>
        <p:nvSpPr>
          <p:cNvPr id="10" name="Shape 7"/>
          <p:cNvSpPr/>
          <p:nvPr/>
        </p:nvSpPr>
        <p:spPr>
          <a:xfrm>
            <a:off x="444326" y="2653159"/>
            <a:ext cx="3992166" cy="891332"/>
          </a:xfrm>
          <a:prstGeom prst="roundRect">
            <a:avLst>
              <a:gd name="adj" fmla="val 7694"/>
            </a:avLst>
          </a:prstGeom>
          <a:solidFill>
            <a:srgbClr val="FFFFFF"/>
          </a:solidFill>
          <a:ln w="14288">
            <a:solidFill>
              <a:srgbClr val="BACFDD"/>
            </a:solidFill>
            <a:prstDash val="solid"/>
          </a:ln>
        </p:spPr>
      </p:sp>
      <p:pic>
        <p:nvPicPr>
          <p:cNvPr id="11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039" y="2653159"/>
            <a:ext cx="57150" cy="891332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612502" y="2778472"/>
            <a:ext cx="1861393" cy="1922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1150" b="1" dirty="0">
                <a:solidFill>
                  <a:srgbClr val="000000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🥂</a:t>
            </a:r>
            <a:pPr algn="l" indent="0" marL="0">
              <a:lnSpc>
                <a:spcPts val="1400"/>
              </a:lnSpc>
              <a:buNone/>
            </a:pPr>
            <a:r>
              <a:rPr lang="en-US" sz="115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 Catering &amp; Private Events</a:t>
            </a:r>
            <a:endParaRPr lang="en-US" sz="1150" dirty="0"/>
          </a:p>
        </p:txBody>
      </p:sp>
      <p:sp>
        <p:nvSpPr>
          <p:cNvPr id="13" name="Text 9"/>
          <p:cNvSpPr/>
          <p:nvPr/>
        </p:nvSpPr>
        <p:spPr>
          <a:xfrm>
            <a:off x="612502" y="3074789"/>
            <a:ext cx="3698677" cy="3443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350"/>
              </a:lnSpc>
              <a:buNone/>
            </a:pPr>
            <a:r>
              <a:rPr lang="en-US" sz="8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High-margin catering for Persian weddings, corporate lunches, and entertainment industry events. Beverly Hills is catering gold.</a:t>
            </a:r>
            <a:endParaRPr lang="en-US" sz="850" dirty="0"/>
          </a:p>
        </p:txBody>
      </p:sp>
      <p:sp>
        <p:nvSpPr>
          <p:cNvPr id="14" name="Shape 10"/>
          <p:cNvSpPr/>
          <p:nvPr/>
        </p:nvSpPr>
        <p:spPr>
          <a:xfrm>
            <a:off x="444326" y="3648596"/>
            <a:ext cx="3992166" cy="1063526"/>
          </a:xfrm>
          <a:prstGeom prst="roundRect">
            <a:avLst>
              <a:gd name="adj" fmla="val 6448"/>
            </a:avLst>
          </a:prstGeom>
          <a:solidFill>
            <a:srgbClr val="FFFFFF"/>
          </a:solidFill>
          <a:ln w="14288">
            <a:solidFill>
              <a:srgbClr val="BACFDD"/>
            </a:solidFill>
            <a:prstDash val="solid"/>
          </a:ln>
        </p:spPr>
      </p:sp>
      <p:pic>
        <p:nvPicPr>
          <p:cNvPr id="15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039" y="3648596"/>
            <a:ext cx="57150" cy="1063526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612502" y="3773909"/>
            <a:ext cx="1642170" cy="1922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1150" b="1" dirty="0">
                <a:solidFill>
                  <a:srgbClr val="000000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📱</a:t>
            </a:r>
            <a:pPr algn="l" indent="0" marL="0">
              <a:lnSpc>
                <a:spcPts val="1400"/>
              </a:lnSpc>
              <a:buNone/>
            </a:pPr>
            <a:r>
              <a:rPr lang="en-US" sz="115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 Social Media &amp; Virality</a:t>
            </a:r>
            <a:endParaRPr lang="en-US" sz="1150" dirty="0"/>
          </a:p>
        </p:txBody>
      </p:sp>
      <p:sp>
        <p:nvSpPr>
          <p:cNvPr id="17" name="Text 12"/>
          <p:cNvSpPr/>
          <p:nvPr/>
        </p:nvSpPr>
        <p:spPr>
          <a:xfrm>
            <a:off x="612502" y="4070226"/>
            <a:ext cx="3698677" cy="5165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350"/>
              </a:lnSpc>
              <a:buNone/>
            </a:pPr>
            <a:r>
              <a:rPr lang="en-US" sz="8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Crispy tahdig ASMR videos are proven viral content. Built-in shareability drives organic reach to Persian-American communities nationwide and foodie audiences globally.</a:t>
            </a:r>
            <a:endParaRPr lang="en-US" sz="850" dirty="0"/>
          </a:p>
        </p:txBody>
      </p:sp>
      <p:sp>
        <p:nvSpPr>
          <p:cNvPr id="18" name="Text 13"/>
          <p:cNvSpPr/>
          <p:nvPr/>
        </p:nvSpPr>
        <p:spPr>
          <a:xfrm>
            <a:off x="4712271" y="1185714"/>
            <a:ext cx="1786830" cy="1826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115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12-Month Scenario Planning</a:t>
            </a:r>
            <a:endParaRPr lang="en-US" sz="1150" dirty="0"/>
          </a:p>
        </p:txBody>
      </p:sp>
      <p:sp>
        <p:nvSpPr>
          <p:cNvPr id="19" name="Shape 14"/>
          <p:cNvSpPr/>
          <p:nvPr/>
        </p:nvSpPr>
        <p:spPr>
          <a:xfrm>
            <a:off x="4712271" y="1485528"/>
            <a:ext cx="3992166" cy="1250156"/>
          </a:xfrm>
          <a:prstGeom prst="roundRect">
            <a:avLst>
              <a:gd name="adj" fmla="val 13328"/>
            </a:avLst>
          </a:prstGeom>
          <a:noFill/>
          <a:ln w="4763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20" name="Text 15"/>
          <p:cNvSpPr/>
          <p:nvPr/>
        </p:nvSpPr>
        <p:spPr>
          <a:xfrm>
            <a:off x="4828505" y="1557486"/>
            <a:ext cx="1102816" cy="1721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50"/>
              </a:lnSpc>
              <a:buNone/>
            </a:pPr>
            <a:r>
              <a:rPr lang="en-US" sz="850" b="1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Scenario</a:t>
            </a:r>
            <a:endParaRPr lang="en-US" sz="850" dirty="0"/>
          </a:p>
        </p:txBody>
      </p:sp>
      <p:sp>
        <p:nvSpPr>
          <p:cNvPr id="21" name="Text 16"/>
          <p:cNvSpPr/>
          <p:nvPr/>
        </p:nvSpPr>
        <p:spPr>
          <a:xfrm>
            <a:off x="6158136" y="1557486"/>
            <a:ext cx="1100435" cy="1721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50"/>
              </a:lnSpc>
              <a:buNone/>
            </a:pPr>
            <a:r>
              <a:rPr lang="en-US" sz="850" b="1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Daily Revenue</a:t>
            </a:r>
            <a:endParaRPr lang="en-US" sz="850" dirty="0"/>
          </a:p>
        </p:txBody>
      </p:sp>
      <p:sp>
        <p:nvSpPr>
          <p:cNvPr id="22" name="Text 17"/>
          <p:cNvSpPr/>
          <p:nvPr/>
        </p:nvSpPr>
        <p:spPr>
          <a:xfrm>
            <a:off x="7485385" y="1557486"/>
            <a:ext cx="1102816" cy="1721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50"/>
              </a:lnSpc>
              <a:buNone/>
            </a:pPr>
            <a:r>
              <a:rPr lang="en-US" sz="850" b="1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Annual Revenue</a:t>
            </a:r>
            <a:endParaRPr lang="en-US" sz="850" dirty="0"/>
          </a:p>
        </p:txBody>
      </p:sp>
      <p:sp>
        <p:nvSpPr>
          <p:cNvPr id="23" name="Text 18"/>
          <p:cNvSpPr/>
          <p:nvPr/>
        </p:nvSpPr>
        <p:spPr>
          <a:xfrm>
            <a:off x="4828505" y="1868835"/>
            <a:ext cx="1102816" cy="1721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50"/>
              </a:lnSpc>
              <a:buNone/>
            </a:pPr>
            <a:r>
              <a:rPr lang="en-US" sz="8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Conservative</a:t>
            </a:r>
            <a:endParaRPr lang="en-US" sz="850" dirty="0"/>
          </a:p>
        </p:txBody>
      </p:sp>
      <p:sp>
        <p:nvSpPr>
          <p:cNvPr id="24" name="Text 19"/>
          <p:cNvSpPr/>
          <p:nvPr/>
        </p:nvSpPr>
        <p:spPr>
          <a:xfrm>
            <a:off x="6158136" y="1868835"/>
            <a:ext cx="1100435" cy="1721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50"/>
              </a:lnSpc>
              <a:buNone/>
            </a:pPr>
            <a:r>
              <a:rPr lang="en-US" sz="8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$1,200</a:t>
            </a:r>
            <a:endParaRPr lang="en-US" sz="850" dirty="0"/>
          </a:p>
        </p:txBody>
      </p:sp>
      <p:sp>
        <p:nvSpPr>
          <p:cNvPr id="25" name="Text 20"/>
          <p:cNvSpPr/>
          <p:nvPr/>
        </p:nvSpPr>
        <p:spPr>
          <a:xfrm>
            <a:off x="7485385" y="1868835"/>
            <a:ext cx="1102816" cy="1721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50"/>
              </a:lnSpc>
              <a:buNone/>
            </a:pPr>
            <a:r>
              <a:rPr lang="en-US" sz="8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~$350,000</a:t>
            </a:r>
            <a:endParaRPr lang="en-US" sz="850" dirty="0"/>
          </a:p>
        </p:txBody>
      </p:sp>
      <p:sp>
        <p:nvSpPr>
          <p:cNvPr id="26" name="Text 21"/>
          <p:cNvSpPr/>
          <p:nvPr/>
        </p:nvSpPr>
        <p:spPr>
          <a:xfrm>
            <a:off x="4828505" y="2180183"/>
            <a:ext cx="1102816" cy="1721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50"/>
              </a:lnSpc>
              <a:buNone/>
            </a:pPr>
            <a:r>
              <a:rPr lang="en-US" sz="8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Base Case</a:t>
            </a:r>
            <a:endParaRPr lang="en-US" sz="850" dirty="0"/>
          </a:p>
        </p:txBody>
      </p:sp>
      <p:sp>
        <p:nvSpPr>
          <p:cNvPr id="27" name="Text 22"/>
          <p:cNvSpPr/>
          <p:nvPr/>
        </p:nvSpPr>
        <p:spPr>
          <a:xfrm>
            <a:off x="6158136" y="2180183"/>
            <a:ext cx="1100435" cy="1721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50"/>
              </a:lnSpc>
              <a:buNone/>
            </a:pPr>
            <a:r>
              <a:rPr lang="en-US" sz="8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$1,700</a:t>
            </a:r>
            <a:endParaRPr lang="en-US" sz="850" dirty="0"/>
          </a:p>
        </p:txBody>
      </p:sp>
      <p:sp>
        <p:nvSpPr>
          <p:cNvPr id="28" name="Text 23"/>
          <p:cNvSpPr/>
          <p:nvPr/>
        </p:nvSpPr>
        <p:spPr>
          <a:xfrm>
            <a:off x="7485385" y="2180183"/>
            <a:ext cx="1102816" cy="1721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50"/>
              </a:lnSpc>
              <a:buNone/>
            </a:pPr>
            <a:r>
              <a:rPr lang="en-US" sz="8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~$430,000</a:t>
            </a:r>
            <a:endParaRPr lang="en-US" sz="850" dirty="0"/>
          </a:p>
        </p:txBody>
      </p:sp>
      <p:sp>
        <p:nvSpPr>
          <p:cNvPr id="29" name="Text 24"/>
          <p:cNvSpPr/>
          <p:nvPr/>
        </p:nvSpPr>
        <p:spPr>
          <a:xfrm>
            <a:off x="4828505" y="2491532"/>
            <a:ext cx="1102816" cy="1721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50"/>
              </a:lnSpc>
              <a:buNone/>
            </a:pPr>
            <a:r>
              <a:rPr lang="en-US" sz="8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Optimistic</a:t>
            </a:r>
            <a:endParaRPr lang="en-US" sz="850" dirty="0"/>
          </a:p>
        </p:txBody>
      </p:sp>
      <p:sp>
        <p:nvSpPr>
          <p:cNvPr id="30" name="Text 25"/>
          <p:cNvSpPr/>
          <p:nvPr/>
        </p:nvSpPr>
        <p:spPr>
          <a:xfrm>
            <a:off x="6158136" y="2491532"/>
            <a:ext cx="1100435" cy="1721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50"/>
              </a:lnSpc>
              <a:buNone/>
            </a:pPr>
            <a:r>
              <a:rPr lang="en-US" sz="8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$2,200</a:t>
            </a:r>
            <a:endParaRPr lang="en-US" sz="850" dirty="0"/>
          </a:p>
        </p:txBody>
      </p:sp>
      <p:sp>
        <p:nvSpPr>
          <p:cNvPr id="31" name="Text 26"/>
          <p:cNvSpPr/>
          <p:nvPr/>
        </p:nvSpPr>
        <p:spPr>
          <a:xfrm>
            <a:off x="7485385" y="2491532"/>
            <a:ext cx="1102816" cy="1721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50"/>
              </a:lnSpc>
              <a:buNone/>
            </a:pPr>
            <a:r>
              <a:rPr lang="en-US" sz="8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~$500,000+</a:t>
            </a:r>
            <a:endParaRPr lang="en-US" sz="850" dirty="0"/>
          </a:p>
        </p:txBody>
      </p:sp>
      <p:sp>
        <p:nvSpPr>
          <p:cNvPr id="32" name="Shape 27"/>
          <p:cNvSpPr/>
          <p:nvPr/>
        </p:nvSpPr>
        <p:spPr>
          <a:xfrm>
            <a:off x="4712271" y="2852812"/>
            <a:ext cx="3992166" cy="625450"/>
          </a:xfrm>
          <a:prstGeom prst="roundRect">
            <a:avLst>
              <a:gd name="adj" fmla="val 26640"/>
            </a:avLst>
          </a:prstGeom>
          <a:solidFill>
            <a:srgbClr val="B6FCB8"/>
          </a:solidFill>
          <a:ln/>
        </p:spPr>
      </p:sp>
      <p:pic>
        <p:nvPicPr>
          <p:cNvPr id="33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3296" y="3018234"/>
            <a:ext cx="138782" cy="111026"/>
          </a:xfrm>
          <a:prstGeom prst="rect">
            <a:avLst/>
          </a:prstGeom>
        </p:spPr>
      </p:pic>
      <p:sp>
        <p:nvSpPr>
          <p:cNvPr id="34" name="Text 28"/>
          <p:cNvSpPr/>
          <p:nvPr/>
        </p:nvSpPr>
        <p:spPr>
          <a:xfrm>
            <a:off x="5073104" y="2984674"/>
            <a:ext cx="3520306" cy="3443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35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Catering events add $800–$3,000 per booking at 60–70% margin — the highest-value revenue channel in the model.</a:t>
            </a:r>
            <a:endParaRPr lang="en-US" sz="8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76411" y="327124"/>
            <a:ext cx="957114" cy="169366"/>
          </a:xfrm>
          <a:prstGeom prst="roundRect">
            <a:avLst>
              <a:gd name="adj" fmla="val 68210"/>
            </a:avLst>
          </a:prstGeom>
          <a:solidFill>
            <a:srgbClr val="D4E9F7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34157" y="373335"/>
            <a:ext cx="76944" cy="76944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49573" y="355997"/>
            <a:ext cx="726207" cy="111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850"/>
              </a:lnSpc>
              <a:buNone/>
            </a:pPr>
            <a:r>
              <a:rPr lang="en-US" sz="6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FINANCIALS &amp; ASK</a:t>
            </a:r>
            <a:endParaRPr lang="en-US" sz="600" dirty="0"/>
          </a:p>
        </p:txBody>
      </p:sp>
      <p:sp>
        <p:nvSpPr>
          <p:cNvPr id="5" name="Text 2"/>
          <p:cNvSpPr/>
          <p:nvPr/>
        </p:nvSpPr>
        <p:spPr>
          <a:xfrm>
            <a:off x="576411" y="527745"/>
            <a:ext cx="3599780" cy="316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The Numbers Behind the Empire</a:t>
            </a:r>
            <a:endParaRPr lang="en-US" sz="1950" dirty="0"/>
          </a:p>
        </p:txBody>
      </p:sp>
      <p:sp>
        <p:nvSpPr>
          <p:cNvPr id="6" name="Shape 3"/>
          <p:cNvSpPr/>
          <p:nvPr/>
        </p:nvSpPr>
        <p:spPr>
          <a:xfrm>
            <a:off x="576411" y="1049685"/>
            <a:ext cx="490910" cy="102840"/>
          </a:xfrm>
          <a:prstGeom prst="roundRect">
            <a:avLst>
              <a:gd name="adj" fmla="val 77800"/>
            </a:avLst>
          </a:prstGeom>
          <a:solidFill>
            <a:srgbClr val="FFFFFF">
              <a:alpha val="20000"/>
            </a:srgbClr>
          </a:solidFill>
          <a:ln w="4763">
            <a:solidFill>
              <a:srgbClr val="000000"/>
            </a:solidFill>
            <a:prstDash val="solid"/>
          </a:ln>
        </p:spPr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749" y="1072530"/>
            <a:ext cx="57150" cy="5715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685949" y="1063972"/>
            <a:ext cx="348035" cy="742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0"/>
              </a:lnSpc>
              <a:buNone/>
            </a:pPr>
            <a:r>
              <a:rPr lang="en-US" sz="450" dirty="0">
                <a:solidFill>
                  <a:srgbClr val="384653"/>
                </a:solidFill>
                <a:latin typeface="-apple-system, BlinkMacSystemFont, Segoe UI, Roboto, Helvetica Neue, Arial, sans-serif Medium" pitchFamily="34" charset="0"/>
                <a:ea typeface="-apple-system, BlinkMacSystemFont, Segoe UI, Roboto, Helvetica Neue, Arial, sans-serif Medium" pitchFamily="34" charset="-122"/>
                <a:cs typeface="-apple-system, BlinkMacSystemFont, Segoe UI, Roboto, Helvetica Neue, Arial, sans-serif Medium" pitchFamily="34" charset="-120"/>
              </a:rPr>
              <a:t>Revenue ($K)</a:t>
            </a:r>
            <a:endParaRPr lang="en-US" sz="450" dirty="0"/>
          </a:p>
        </p:txBody>
      </p:sp>
      <p:sp>
        <p:nvSpPr>
          <p:cNvPr id="9" name="Shape 5"/>
          <p:cNvSpPr/>
          <p:nvPr/>
        </p:nvSpPr>
        <p:spPr>
          <a:xfrm>
            <a:off x="1105421" y="1049685"/>
            <a:ext cx="517922" cy="102840"/>
          </a:xfrm>
          <a:prstGeom prst="roundRect">
            <a:avLst>
              <a:gd name="adj" fmla="val 77800"/>
            </a:avLst>
          </a:prstGeom>
          <a:solidFill>
            <a:srgbClr val="FFFFFF">
              <a:alpha val="20000"/>
            </a:srgbClr>
          </a:solidFill>
          <a:ln w="4763">
            <a:solidFill>
              <a:srgbClr val="000000"/>
            </a:solidFill>
            <a:prstDash val="solid"/>
          </a:ln>
        </p:spPr>
      </p:sp>
      <p:pic>
        <p:nvPicPr>
          <p:cNvPr id="10" name="Image 2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758" y="1072530"/>
            <a:ext cx="57150" cy="57150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1214958" y="1063972"/>
            <a:ext cx="375047" cy="742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0"/>
              </a:lnSpc>
              <a:buNone/>
            </a:pPr>
            <a:r>
              <a:rPr lang="en-US" sz="450" dirty="0">
                <a:solidFill>
                  <a:srgbClr val="384653"/>
                </a:solidFill>
                <a:latin typeface="-apple-system, BlinkMacSystemFont, Segoe UI, Roboto, Helvetica Neue, Arial, sans-serif Medium" pitchFamily="34" charset="0"/>
                <a:ea typeface="-apple-system, BlinkMacSystemFont, Segoe UI, Roboto, Helvetica Neue, Arial, sans-serif Medium" pitchFamily="34" charset="-122"/>
                <a:cs typeface="-apple-system, BlinkMacSystemFont, Segoe UI, Roboto, Helvetica Neue, Arial, sans-serif Medium" pitchFamily="34" charset="-120"/>
              </a:rPr>
              <a:t>Net Profit ($K)</a:t>
            </a:r>
            <a:endParaRPr lang="en-US" sz="450" dirty="0"/>
          </a:p>
        </p:txBody>
      </p:sp>
      <p:pic>
        <p:nvPicPr>
          <p:cNvPr id="12" name="Image 3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411" y="1200150"/>
            <a:ext cx="4700736" cy="1738313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054614" y="2050944"/>
            <a:ext cx="118542" cy="90488"/>
          </a:xfrm>
          <a:prstGeom prst="rect">
            <a:avLst/>
          </a:prstGeom>
          <a:noFill/>
          <a:ln/>
        </p:spPr>
        <p:txBody>
          <a:bodyPr wrap="square" lIns="19050" tIns="19050" rIns="19050" bIns="19050" rtlCol="0" anchor="t"/>
          <a:lstStyle/>
          <a:p>
            <a:pPr algn="l" indent="0" marL="0">
              <a:lnSpc>
                <a:spcPts val="4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-apple-system, BlinkMacSystemFont, Segoe UI, Roboto, Helvetica Neue, Arial, sans-serif Medium" pitchFamily="34" charset="0"/>
                <a:ea typeface="-apple-system, BlinkMacSystemFont, Segoe UI, Roboto, Helvetica Neue, Arial, sans-serif Medium" pitchFamily="34" charset="-122"/>
                <a:cs typeface="-apple-system, BlinkMacSystemFont, Segoe UI, Roboto, Helvetica Neue, Arial, sans-serif Medium" pitchFamily="34" charset="-120"/>
              </a:rPr>
              <a:t>430</a:t>
            </a:r>
            <a:endParaRPr lang="en-US" sz="400" dirty="0"/>
          </a:p>
        </p:txBody>
      </p:sp>
      <p:sp>
        <p:nvSpPr>
          <p:cNvPr id="14" name="Text 8"/>
          <p:cNvSpPr/>
          <p:nvPr/>
        </p:nvSpPr>
        <p:spPr>
          <a:xfrm>
            <a:off x="1609149" y="2595224"/>
            <a:ext cx="88553" cy="90488"/>
          </a:xfrm>
          <a:prstGeom prst="rect">
            <a:avLst/>
          </a:prstGeom>
          <a:noFill/>
          <a:ln/>
        </p:spPr>
        <p:txBody>
          <a:bodyPr wrap="square" lIns="19050" tIns="19050" rIns="19050" bIns="19050" rtlCol="0" anchor="t"/>
          <a:lstStyle/>
          <a:p>
            <a:pPr algn="l" indent="0" marL="0">
              <a:lnSpc>
                <a:spcPts val="4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-apple-system, BlinkMacSystemFont, Segoe UI, Roboto, Helvetica Neue, Arial, sans-serif Medium" pitchFamily="34" charset="0"/>
                <a:ea typeface="-apple-system, BlinkMacSystemFont, Segoe UI, Roboto, Helvetica Neue, Arial, sans-serif Medium" pitchFamily="34" charset="-122"/>
                <a:cs typeface="-apple-system, BlinkMacSystemFont, Segoe UI, Roboto, Helvetica Neue, Arial, sans-serif Medium" pitchFamily="34" charset="-120"/>
              </a:rPr>
              <a:t>86</a:t>
            </a:r>
            <a:endParaRPr lang="en-US" sz="400" dirty="0"/>
          </a:p>
        </p:txBody>
      </p:sp>
      <p:sp>
        <p:nvSpPr>
          <p:cNvPr id="15" name="Text 9"/>
          <p:cNvSpPr/>
          <p:nvPr/>
        </p:nvSpPr>
        <p:spPr>
          <a:xfrm>
            <a:off x="2554801" y="1750325"/>
            <a:ext cx="118542" cy="90488"/>
          </a:xfrm>
          <a:prstGeom prst="rect">
            <a:avLst/>
          </a:prstGeom>
          <a:noFill/>
          <a:ln/>
        </p:spPr>
        <p:txBody>
          <a:bodyPr wrap="square" lIns="19050" tIns="19050" rIns="19050" bIns="19050" rtlCol="0" anchor="t"/>
          <a:lstStyle/>
          <a:p>
            <a:pPr algn="l" indent="0" marL="0">
              <a:lnSpc>
                <a:spcPts val="4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-apple-system, BlinkMacSystemFont, Segoe UI, Roboto, Helvetica Neue, Arial, sans-serif Medium" pitchFamily="34" charset="0"/>
                <a:ea typeface="-apple-system, BlinkMacSystemFont, Segoe UI, Roboto, Helvetica Neue, Arial, sans-serif Medium" pitchFamily="34" charset="-122"/>
                <a:cs typeface="-apple-system, BlinkMacSystemFont, Segoe UI, Roboto, Helvetica Neue, Arial, sans-serif Medium" pitchFamily="34" charset="-120"/>
              </a:rPr>
              <a:t>620</a:t>
            </a:r>
            <a:endParaRPr lang="en-US" sz="400" dirty="0"/>
          </a:p>
        </p:txBody>
      </p:sp>
      <p:sp>
        <p:nvSpPr>
          <p:cNvPr id="16" name="Text 10"/>
          <p:cNvSpPr/>
          <p:nvPr/>
        </p:nvSpPr>
        <p:spPr>
          <a:xfrm>
            <a:off x="3094342" y="2486051"/>
            <a:ext cx="118542" cy="90488"/>
          </a:xfrm>
          <a:prstGeom prst="rect">
            <a:avLst/>
          </a:prstGeom>
          <a:noFill/>
          <a:ln/>
        </p:spPr>
        <p:txBody>
          <a:bodyPr wrap="square" lIns="19050" tIns="19050" rIns="19050" bIns="19050" rtlCol="0" anchor="t"/>
          <a:lstStyle/>
          <a:p>
            <a:pPr algn="l" indent="0" marL="0">
              <a:lnSpc>
                <a:spcPts val="4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-apple-system, BlinkMacSystemFont, Segoe UI, Roboto, Helvetica Neue, Arial, sans-serif Medium" pitchFamily="34" charset="0"/>
                <a:ea typeface="-apple-system, BlinkMacSystemFont, Segoe UI, Roboto, Helvetica Neue, Arial, sans-serif Medium" pitchFamily="34" charset="-122"/>
                <a:cs typeface="-apple-system, BlinkMacSystemFont, Segoe UI, Roboto, Helvetica Neue, Arial, sans-serif Medium" pitchFamily="34" charset="-120"/>
              </a:rPr>
              <a:t>155</a:t>
            </a:r>
            <a:endParaRPr lang="en-US" sz="400" dirty="0"/>
          </a:p>
        </p:txBody>
      </p:sp>
      <p:sp>
        <p:nvSpPr>
          <p:cNvPr id="17" name="Text 11"/>
          <p:cNvSpPr/>
          <p:nvPr/>
        </p:nvSpPr>
        <p:spPr>
          <a:xfrm>
            <a:off x="4054989" y="1386417"/>
            <a:ext cx="118542" cy="90488"/>
          </a:xfrm>
          <a:prstGeom prst="rect">
            <a:avLst/>
          </a:prstGeom>
          <a:noFill/>
          <a:ln/>
        </p:spPr>
        <p:txBody>
          <a:bodyPr wrap="square" lIns="19050" tIns="19050" rIns="19050" bIns="19050" rtlCol="0" anchor="t"/>
          <a:lstStyle/>
          <a:p>
            <a:pPr algn="l" indent="0" marL="0">
              <a:lnSpc>
                <a:spcPts val="4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-apple-system, BlinkMacSystemFont, Segoe UI, Roboto, Helvetica Neue, Arial, sans-serif Medium" pitchFamily="34" charset="0"/>
                <a:ea typeface="-apple-system, BlinkMacSystemFont, Segoe UI, Roboto, Helvetica Neue, Arial, sans-serif Medium" pitchFamily="34" charset="-122"/>
                <a:cs typeface="-apple-system, BlinkMacSystemFont, Segoe UI, Roboto, Helvetica Neue, Arial, sans-serif Medium" pitchFamily="34" charset="-120"/>
              </a:rPr>
              <a:t>850</a:t>
            </a:r>
            <a:endParaRPr lang="en-US" sz="400" dirty="0"/>
          </a:p>
        </p:txBody>
      </p:sp>
      <p:sp>
        <p:nvSpPr>
          <p:cNvPr id="18" name="Text 12"/>
          <p:cNvSpPr/>
          <p:nvPr/>
        </p:nvSpPr>
        <p:spPr>
          <a:xfrm>
            <a:off x="4594530" y="2327831"/>
            <a:ext cx="118542" cy="90488"/>
          </a:xfrm>
          <a:prstGeom prst="rect">
            <a:avLst/>
          </a:prstGeom>
          <a:noFill/>
          <a:ln/>
        </p:spPr>
        <p:txBody>
          <a:bodyPr wrap="square" lIns="19050" tIns="19050" rIns="19050" bIns="19050" rtlCol="0" anchor="t"/>
          <a:lstStyle/>
          <a:p>
            <a:pPr algn="l" indent="0" marL="0">
              <a:lnSpc>
                <a:spcPts val="4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-apple-system, BlinkMacSystemFont, Segoe UI, Roboto, Helvetica Neue, Arial, sans-serif Medium" pitchFamily="34" charset="0"/>
                <a:ea typeface="-apple-system, BlinkMacSystemFont, Segoe UI, Roboto, Helvetica Neue, Arial, sans-serif Medium" pitchFamily="34" charset="-122"/>
                <a:cs typeface="-apple-system, BlinkMacSystemFont, Segoe UI, Roboto, Helvetica Neue, Arial, sans-serif Medium" pitchFamily="34" charset="-120"/>
              </a:rPr>
              <a:t>255</a:t>
            </a:r>
            <a:endParaRPr lang="en-US" sz="400" dirty="0"/>
          </a:p>
        </p:txBody>
      </p:sp>
      <p:sp>
        <p:nvSpPr>
          <p:cNvPr id="19" name="Text 13"/>
          <p:cNvSpPr/>
          <p:nvPr/>
        </p:nvSpPr>
        <p:spPr>
          <a:xfrm>
            <a:off x="576411" y="3770040"/>
            <a:ext cx="4700736" cy="4188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050"/>
              </a:lnSpc>
              <a:buNone/>
            </a:pPr>
            <a:r>
              <a:rPr lang="en-US" sz="7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Modeled at base-case daily sales with two catering events per month. Year 2 reflects a second truck deployment. Year 3 assumes a ghost kitchen licensing agreement and expanded catering fleet.</a:t>
            </a:r>
            <a:endParaRPr lang="en-US" sz="750" dirty="0"/>
          </a:p>
        </p:txBody>
      </p:sp>
      <p:sp>
        <p:nvSpPr>
          <p:cNvPr id="20" name="Shape 14"/>
          <p:cNvSpPr/>
          <p:nvPr/>
        </p:nvSpPr>
        <p:spPr>
          <a:xfrm>
            <a:off x="5447407" y="961727"/>
            <a:ext cx="3194224" cy="3451101"/>
          </a:xfrm>
          <a:prstGeom prst="roundRect">
            <a:avLst>
              <a:gd name="adj" fmla="val 7233"/>
            </a:avLst>
          </a:prstGeom>
          <a:solidFill>
            <a:srgbClr val="063E5F"/>
          </a:solidFill>
          <a:ln/>
        </p:spPr>
      </p:sp>
      <p:sp>
        <p:nvSpPr>
          <p:cNvPr id="21" name="Text 15"/>
          <p:cNvSpPr/>
          <p:nvPr/>
        </p:nvSpPr>
        <p:spPr>
          <a:xfrm>
            <a:off x="5543624" y="1039937"/>
            <a:ext cx="1266676" cy="1582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950" b="1" dirty="0">
                <a:solidFill>
                  <a:srgbClr val="FFFF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Key Financial Metrics</a:t>
            </a:r>
            <a:endParaRPr lang="en-US" sz="950" dirty="0"/>
          </a:p>
        </p:txBody>
      </p:sp>
      <p:sp>
        <p:nvSpPr>
          <p:cNvPr id="22" name="Shape 16"/>
          <p:cNvSpPr/>
          <p:nvPr/>
        </p:nvSpPr>
        <p:spPr>
          <a:xfrm>
            <a:off x="5543624" y="1286173"/>
            <a:ext cx="3001789" cy="717649"/>
          </a:xfrm>
          <a:prstGeom prst="roundRect">
            <a:avLst>
              <a:gd name="adj" fmla="val 20122"/>
            </a:avLst>
          </a:prstGeom>
          <a:solidFill>
            <a:srgbClr val="D4E9F7"/>
          </a:solidFill>
          <a:ln w="4763">
            <a:solidFill>
              <a:srgbClr val="BACFDD"/>
            </a:solidFill>
            <a:prstDash val="solid"/>
          </a:ln>
        </p:spPr>
      </p:sp>
      <p:sp>
        <p:nvSpPr>
          <p:cNvPr id="23" name="Text 17"/>
          <p:cNvSpPr/>
          <p:nvPr/>
        </p:nvSpPr>
        <p:spPr>
          <a:xfrm>
            <a:off x="5644604" y="1387153"/>
            <a:ext cx="1266676" cy="1582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950" b="1" dirty="0">
                <a:solidFill>
                  <a:srgbClr val="000000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Food Cost %</a:t>
            </a:r>
            <a:endParaRPr lang="en-US" sz="950" dirty="0"/>
          </a:p>
        </p:txBody>
      </p:sp>
      <p:sp>
        <p:nvSpPr>
          <p:cNvPr id="24" name="Text 18"/>
          <p:cNvSpPr/>
          <p:nvPr/>
        </p:nvSpPr>
        <p:spPr>
          <a:xfrm>
            <a:off x="5644604" y="1623640"/>
            <a:ext cx="2799829" cy="2792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050"/>
              </a:lnSpc>
              <a:buNone/>
            </a:pPr>
            <a:r>
              <a:rPr lang="en-US" sz="750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28–32% of revenue — premium ingredients, disciplined portioning</a:t>
            </a:r>
            <a:endParaRPr lang="en-US" sz="750" dirty="0"/>
          </a:p>
        </p:txBody>
      </p:sp>
      <p:sp>
        <p:nvSpPr>
          <p:cNvPr id="25" name="Shape 19"/>
          <p:cNvSpPr/>
          <p:nvPr/>
        </p:nvSpPr>
        <p:spPr>
          <a:xfrm>
            <a:off x="5543624" y="2082031"/>
            <a:ext cx="3001789" cy="717649"/>
          </a:xfrm>
          <a:prstGeom prst="roundRect">
            <a:avLst>
              <a:gd name="adj" fmla="val 20122"/>
            </a:avLst>
          </a:prstGeom>
          <a:solidFill>
            <a:srgbClr val="D4E9F7"/>
          </a:solidFill>
          <a:ln w="4763">
            <a:solidFill>
              <a:srgbClr val="BACFDD"/>
            </a:solidFill>
            <a:prstDash val="solid"/>
          </a:ln>
        </p:spPr>
      </p:sp>
      <p:sp>
        <p:nvSpPr>
          <p:cNvPr id="26" name="Text 20"/>
          <p:cNvSpPr/>
          <p:nvPr/>
        </p:nvSpPr>
        <p:spPr>
          <a:xfrm>
            <a:off x="5644604" y="2183011"/>
            <a:ext cx="1266676" cy="1582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950" b="1" dirty="0">
                <a:solidFill>
                  <a:srgbClr val="000000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Gross Margin</a:t>
            </a:r>
            <a:endParaRPr lang="en-US" sz="950" dirty="0"/>
          </a:p>
        </p:txBody>
      </p:sp>
      <p:sp>
        <p:nvSpPr>
          <p:cNvPr id="27" name="Text 21"/>
          <p:cNvSpPr/>
          <p:nvPr/>
        </p:nvSpPr>
        <p:spPr>
          <a:xfrm>
            <a:off x="5644604" y="2419499"/>
            <a:ext cx="2799829" cy="2792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050"/>
              </a:lnSpc>
              <a:buNone/>
            </a:pPr>
            <a:r>
              <a:rPr lang="en-US" sz="750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~68–72% — industry-leading for street food at this price point</a:t>
            </a:r>
            <a:endParaRPr lang="en-US" sz="750" dirty="0"/>
          </a:p>
        </p:txBody>
      </p:sp>
      <p:sp>
        <p:nvSpPr>
          <p:cNvPr id="28" name="Shape 22"/>
          <p:cNvSpPr/>
          <p:nvPr/>
        </p:nvSpPr>
        <p:spPr>
          <a:xfrm>
            <a:off x="5543624" y="2877889"/>
            <a:ext cx="3001789" cy="578048"/>
          </a:xfrm>
          <a:prstGeom prst="roundRect">
            <a:avLst>
              <a:gd name="adj" fmla="val 24982"/>
            </a:avLst>
          </a:prstGeom>
          <a:solidFill>
            <a:srgbClr val="D4E9F7"/>
          </a:solidFill>
          <a:ln w="4763">
            <a:solidFill>
              <a:srgbClr val="BACFDD"/>
            </a:solidFill>
            <a:prstDash val="solid"/>
          </a:ln>
        </p:spPr>
      </p:sp>
      <p:sp>
        <p:nvSpPr>
          <p:cNvPr id="29" name="Text 23"/>
          <p:cNvSpPr/>
          <p:nvPr/>
        </p:nvSpPr>
        <p:spPr>
          <a:xfrm>
            <a:off x="5644604" y="2978869"/>
            <a:ext cx="1266676" cy="1582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950" b="1" dirty="0">
                <a:solidFill>
                  <a:srgbClr val="000000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Break-Even</a:t>
            </a:r>
            <a:endParaRPr lang="en-US" sz="950" dirty="0"/>
          </a:p>
        </p:txBody>
      </p:sp>
      <p:sp>
        <p:nvSpPr>
          <p:cNvPr id="30" name="Text 24"/>
          <p:cNvSpPr/>
          <p:nvPr/>
        </p:nvSpPr>
        <p:spPr>
          <a:xfrm>
            <a:off x="5644604" y="3215357"/>
            <a:ext cx="2799829" cy="1396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050"/>
              </a:lnSpc>
              <a:buNone/>
            </a:pPr>
            <a:r>
              <a:rPr lang="en-US" sz="750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Projected at Month 7 under base-case scenario</a:t>
            </a:r>
            <a:endParaRPr lang="en-US" sz="750" dirty="0"/>
          </a:p>
        </p:txBody>
      </p:sp>
      <p:sp>
        <p:nvSpPr>
          <p:cNvPr id="31" name="Shape 25"/>
          <p:cNvSpPr/>
          <p:nvPr/>
        </p:nvSpPr>
        <p:spPr>
          <a:xfrm>
            <a:off x="5543624" y="3567931"/>
            <a:ext cx="3001789" cy="7218"/>
          </a:xfrm>
          <a:prstGeom prst="rect">
            <a:avLst/>
          </a:prstGeom>
          <a:solidFill>
            <a:srgbClr val="FFFFFF">
              <a:alpha val="50000"/>
            </a:srgbClr>
          </a:solidFill>
          <a:ln/>
        </p:spPr>
      </p:sp>
      <p:sp>
        <p:nvSpPr>
          <p:cNvPr id="32" name="Text 26"/>
          <p:cNvSpPr/>
          <p:nvPr/>
        </p:nvSpPr>
        <p:spPr>
          <a:xfrm>
            <a:off x="5543624" y="3687142"/>
            <a:ext cx="1266676" cy="1582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950" b="1" dirty="0">
                <a:solidFill>
                  <a:srgbClr val="FFFF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The Ask</a:t>
            </a:r>
            <a:endParaRPr lang="en-US" sz="950" dirty="0"/>
          </a:p>
        </p:txBody>
      </p:sp>
      <p:sp>
        <p:nvSpPr>
          <p:cNvPr id="33" name="Text 27"/>
          <p:cNvSpPr/>
          <p:nvPr/>
        </p:nvSpPr>
        <p:spPr>
          <a:xfrm>
            <a:off x="5543624" y="3923630"/>
            <a:ext cx="3001789" cy="4188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050"/>
              </a:lnSpc>
              <a:buNone/>
            </a:pPr>
            <a:r>
              <a:rPr lang="en-US" sz="75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$150,000</a:t>
            </a:r>
            <a:pPr algn="l" indent="0" marL="0">
              <a:lnSpc>
                <a:spcPts val="1050"/>
              </a:lnSpc>
              <a:buNone/>
            </a:pPr>
            <a:r>
              <a:rPr lang="en-US" sz="75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for truck build-out, initial inventory, branding, licensing, and a 90-day marketing launch campaign — in exchange for </a:t>
            </a:r>
            <a:pPr algn="l" indent="0" marL="0">
              <a:lnSpc>
                <a:spcPts val="1050"/>
              </a:lnSpc>
              <a:buNone/>
            </a:pPr>
            <a:r>
              <a:rPr lang="en-US" sz="75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15% equity</a:t>
            </a:r>
            <a:pPr algn="l" indent="0" marL="0">
              <a:lnSpc>
                <a:spcPts val="1050"/>
              </a:lnSpc>
              <a:buNone/>
            </a:pPr>
            <a:r>
              <a:rPr lang="en-US" sz="75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or structured as a convertible note.</a:t>
            </a:r>
            <a:endParaRPr lang="en-US" sz="750" dirty="0"/>
          </a:p>
        </p:txBody>
      </p:sp>
      <p:sp>
        <p:nvSpPr>
          <p:cNvPr id="34" name="Text 28"/>
          <p:cNvSpPr/>
          <p:nvPr/>
        </p:nvSpPr>
        <p:spPr>
          <a:xfrm>
            <a:off x="720775" y="4588743"/>
            <a:ext cx="7846814" cy="1396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050"/>
              </a:lnSpc>
              <a:buNone/>
            </a:pPr>
            <a:r>
              <a:rPr lang="en-US" sz="7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"Join the next chapter of Persian culinary empire-building. The tahdig is golden. The timing is now."</a:t>
            </a:r>
            <a:endParaRPr lang="en-US" sz="750" dirty="0"/>
          </a:p>
        </p:txBody>
      </p:sp>
      <p:sp>
        <p:nvSpPr>
          <p:cNvPr id="35" name="Shape 29"/>
          <p:cNvSpPr/>
          <p:nvPr/>
        </p:nvSpPr>
        <p:spPr>
          <a:xfrm>
            <a:off x="576411" y="4500786"/>
            <a:ext cx="14288" cy="315516"/>
          </a:xfrm>
          <a:prstGeom prst="rect">
            <a:avLst/>
          </a:prstGeom>
          <a:solidFill>
            <a:srgbClr val="75BAE6"/>
          </a:solidFill>
          <a:ln/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2026-05-08T14:07:49Z</dcterms:created>
  <dcterms:modified xsi:type="dcterms:W3CDTF">2026-05-08T14:07:49Z</dcterms:modified>
</cp:coreProperties>
</file>